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56" r:id="rId2"/>
    <p:sldId id="257" r:id="rId3"/>
    <p:sldId id="276" r:id="rId4"/>
    <p:sldId id="279" r:id="rId5"/>
    <p:sldId id="280" r:id="rId6"/>
    <p:sldId id="323" r:id="rId7"/>
    <p:sldId id="324" r:id="rId8"/>
    <p:sldId id="269" r:id="rId9"/>
    <p:sldId id="327" r:id="rId10"/>
    <p:sldId id="316" r:id="rId11"/>
    <p:sldId id="325" r:id="rId12"/>
    <p:sldId id="328" r:id="rId13"/>
    <p:sldId id="326" r:id="rId14"/>
    <p:sldId id="329" r:id="rId15"/>
    <p:sldId id="33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1" d="100"/>
          <a:sy n="111" d="100"/>
        </p:scale>
        <p:origin x="608" y="192"/>
      </p:cViewPr>
      <p:guideLst/>
    </p:cSldViewPr>
  </p:slideViewPr>
  <p:notesTextViewPr>
    <p:cViewPr>
      <p:scale>
        <a:sx n="1" d="1"/>
        <a:sy n="1" d="1"/>
      </p:scale>
      <p:origin x="0" y="0"/>
    </p:cViewPr>
  </p:notesTextViewPr>
  <p:sorterViewPr>
    <p:cViewPr>
      <p:scale>
        <a:sx n="100" d="100"/>
        <a:sy n="100" d="100"/>
      </p:scale>
      <p:origin x="0" y="-45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438D61-8E2C-4189-B53B-526723C33610}"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CCDD6-DEDB-4D51-8550-117F588E9233}" type="slidenum">
              <a:rPr lang="en-US" smtClean="0"/>
              <a:t>‹#›</a:t>
            </a:fld>
            <a:endParaRPr lang="en-US"/>
          </a:p>
        </p:txBody>
      </p:sp>
    </p:spTree>
    <p:extLst>
      <p:ext uri="{BB962C8B-B14F-4D97-AF65-F5344CB8AC3E}">
        <p14:creationId xmlns:p14="http://schemas.microsoft.com/office/powerpoint/2010/main" val="1960976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438D61-8E2C-4189-B53B-526723C33610}"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CCDD6-DEDB-4D51-8550-117F588E9233}" type="slidenum">
              <a:rPr lang="en-US" smtClean="0"/>
              <a:t>‹#›</a:t>
            </a:fld>
            <a:endParaRPr lang="en-US"/>
          </a:p>
        </p:txBody>
      </p:sp>
    </p:spTree>
    <p:extLst>
      <p:ext uri="{BB962C8B-B14F-4D97-AF65-F5344CB8AC3E}">
        <p14:creationId xmlns:p14="http://schemas.microsoft.com/office/powerpoint/2010/main" val="12948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438D61-8E2C-4189-B53B-526723C33610}"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CCDD6-DEDB-4D51-8550-117F588E923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86610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438D61-8E2C-4189-B53B-526723C33610}"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CCDD6-DEDB-4D51-8550-117F588E9233}" type="slidenum">
              <a:rPr lang="en-US" smtClean="0"/>
              <a:t>‹#›</a:t>
            </a:fld>
            <a:endParaRPr lang="en-US"/>
          </a:p>
        </p:txBody>
      </p:sp>
    </p:spTree>
    <p:extLst>
      <p:ext uri="{BB962C8B-B14F-4D97-AF65-F5344CB8AC3E}">
        <p14:creationId xmlns:p14="http://schemas.microsoft.com/office/powerpoint/2010/main" val="3414904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438D61-8E2C-4189-B53B-526723C33610}"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CCDD6-DEDB-4D51-8550-117F588E923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4065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438D61-8E2C-4189-B53B-526723C33610}"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CCDD6-DEDB-4D51-8550-117F588E9233}" type="slidenum">
              <a:rPr lang="en-US" smtClean="0"/>
              <a:t>‹#›</a:t>
            </a:fld>
            <a:endParaRPr lang="en-US"/>
          </a:p>
        </p:txBody>
      </p:sp>
    </p:spTree>
    <p:extLst>
      <p:ext uri="{BB962C8B-B14F-4D97-AF65-F5344CB8AC3E}">
        <p14:creationId xmlns:p14="http://schemas.microsoft.com/office/powerpoint/2010/main" val="21673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438D61-8E2C-4189-B53B-526723C33610}"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CCDD6-DEDB-4D51-8550-117F588E9233}" type="slidenum">
              <a:rPr lang="en-US" smtClean="0"/>
              <a:t>‹#›</a:t>
            </a:fld>
            <a:endParaRPr lang="en-US"/>
          </a:p>
        </p:txBody>
      </p:sp>
    </p:spTree>
    <p:extLst>
      <p:ext uri="{BB962C8B-B14F-4D97-AF65-F5344CB8AC3E}">
        <p14:creationId xmlns:p14="http://schemas.microsoft.com/office/powerpoint/2010/main" val="1849089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438D61-8E2C-4189-B53B-526723C33610}"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CCDD6-DEDB-4D51-8550-117F588E9233}" type="slidenum">
              <a:rPr lang="en-US" smtClean="0"/>
              <a:t>‹#›</a:t>
            </a:fld>
            <a:endParaRPr lang="en-US"/>
          </a:p>
        </p:txBody>
      </p:sp>
    </p:spTree>
    <p:extLst>
      <p:ext uri="{BB962C8B-B14F-4D97-AF65-F5344CB8AC3E}">
        <p14:creationId xmlns:p14="http://schemas.microsoft.com/office/powerpoint/2010/main" val="29752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438D61-8E2C-4189-B53B-526723C33610}"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CCDD6-DEDB-4D51-8550-117F588E9233}" type="slidenum">
              <a:rPr lang="en-US" smtClean="0"/>
              <a:t>‹#›</a:t>
            </a:fld>
            <a:endParaRPr lang="en-US"/>
          </a:p>
        </p:txBody>
      </p:sp>
    </p:spTree>
    <p:extLst>
      <p:ext uri="{BB962C8B-B14F-4D97-AF65-F5344CB8AC3E}">
        <p14:creationId xmlns:p14="http://schemas.microsoft.com/office/powerpoint/2010/main" val="46091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438D61-8E2C-4189-B53B-526723C33610}"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CCDD6-DEDB-4D51-8550-117F588E9233}" type="slidenum">
              <a:rPr lang="en-US" smtClean="0"/>
              <a:t>‹#›</a:t>
            </a:fld>
            <a:endParaRPr lang="en-US"/>
          </a:p>
        </p:txBody>
      </p:sp>
    </p:spTree>
    <p:extLst>
      <p:ext uri="{BB962C8B-B14F-4D97-AF65-F5344CB8AC3E}">
        <p14:creationId xmlns:p14="http://schemas.microsoft.com/office/powerpoint/2010/main" val="382618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438D61-8E2C-4189-B53B-526723C33610}" type="datetimeFigureOut">
              <a:rPr lang="en-US" smtClean="0"/>
              <a:t>10/30/23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CCDD6-DEDB-4D51-8550-117F588E9233}" type="slidenum">
              <a:rPr lang="en-US" smtClean="0"/>
              <a:t>‹#›</a:t>
            </a:fld>
            <a:endParaRPr lang="en-US"/>
          </a:p>
        </p:txBody>
      </p:sp>
    </p:spTree>
    <p:extLst>
      <p:ext uri="{BB962C8B-B14F-4D97-AF65-F5344CB8AC3E}">
        <p14:creationId xmlns:p14="http://schemas.microsoft.com/office/powerpoint/2010/main" val="396896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438D61-8E2C-4189-B53B-526723C33610}" type="datetimeFigureOut">
              <a:rPr lang="en-US" smtClean="0"/>
              <a:t>10/30/23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7CCDD6-DEDB-4D51-8550-117F588E9233}" type="slidenum">
              <a:rPr lang="en-US" smtClean="0"/>
              <a:t>‹#›</a:t>
            </a:fld>
            <a:endParaRPr lang="en-US"/>
          </a:p>
        </p:txBody>
      </p:sp>
    </p:spTree>
    <p:extLst>
      <p:ext uri="{BB962C8B-B14F-4D97-AF65-F5344CB8AC3E}">
        <p14:creationId xmlns:p14="http://schemas.microsoft.com/office/powerpoint/2010/main" val="201516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438D61-8E2C-4189-B53B-526723C33610}" type="datetimeFigureOut">
              <a:rPr lang="en-US" smtClean="0"/>
              <a:t>10/30/23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7CCDD6-DEDB-4D51-8550-117F588E9233}" type="slidenum">
              <a:rPr lang="en-US" smtClean="0"/>
              <a:t>‹#›</a:t>
            </a:fld>
            <a:endParaRPr lang="en-US"/>
          </a:p>
        </p:txBody>
      </p:sp>
    </p:spTree>
    <p:extLst>
      <p:ext uri="{BB962C8B-B14F-4D97-AF65-F5344CB8AC3E}">
        <p14:creationId xmlns:p14="http://schemas.microsoft.com/office/powerpoint/2010/main" val="346563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38D61-8E2C-4189-B53B-526723C33610}" type="datetimeFigureOut">
              <a:rPr lang="en-US" smtClean="0"/>
              <a:t>10/30/23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7CCDD6-DEDB-4D51-8550-117F588E9233}" type="slidenum">
              <a:rPr lang="en-US" smtClean="0"/>
              <a:t>‹#›</a:t>
            </a:fld>
            <a:endParaRPr lang="en-US"/>
          </a:p>
        </p:txBody>
      </p:sp>
    </p:spTree>
    <p:extLst>
      <p:ext uri="{BB962C8B-B14F-4D97-AF65-F5344CB8AC3E}">
        <p14:creationId xmlns:p14="http://schemas.microsoft.com/office/powerpoint/2010/main" val="194829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438D61-8E2C-4189-B53B-526723C33610}" type="datetimeFigureOut">
              <a:rPr lang="en-US" smtClean="0"/>
              <a:t>10/30/23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CCDD6-DEDB-4D51-8550-117F588E9233}" type="slidenum">
              <a:rPr lang="en-US" smtClean="0"/>
              <a:t>‹#›</a:t>
            </a:fld>
            <a:endParaRPr lang="en-US"/>
          </a:p>
        </p:txBody>
      </p:sp>
    </p:spTree>
    <p:extLst>
      <p:ext uri="{BB962C8B-B14F-4D97-AF65-F5344CB8AC3E}">
        <p14:creationId xmlns:p14="http://schemas.microsoft.com/office/powerpoint/2010/main" val="334066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1438D61-8E2C-4189-B53B-526723C33610}" type="datetimeFigureOut">
              <a:rPr lang="en-US" smtClean="0"/>
              <a:t>10/30/23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CCDD6-DEDB-4D51-8550-117F588E9233}" type="slidenum">
              <a:rPr lang="en-US" smtClean="0"/>
              <a:t>‹#›</a:t>
            </a:fld>
            <a:endParaRPr lang="en-US"/>
          </a:p>
        </p:txBody>
      </p:sp>
    </p:spTree>
    <p:extLst>
      <p:ext uri="{BB962C8B-B14F-4D97-AF65-F5344CB8AC3E}">
        <p14:creationId xmlns:p14="http://schemas.microsoft.com/office/powerpoint/2010/main" val="2387088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438D61-8E2C-4189-B53B-526723C33610}" type="datetimeFigureOut">
              <a:rPr lang="en-US" smtClean="0"/>
              <a:t>10/30/23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7CCDD6-DEDB-4D51-8550-117F588E9233}" type="slidenum">
              <a:rPr lang="en-US" smtClean="0"/>
              <a:t>‹#›</a:t>
            </a:fld>
            <a:endParaRPr lang="en-US"/>
          </a:p>
        </p:txBody>
      </p:sp>
    </p:spTree>
    <p:extLst>
      <p:ext uri="{BB962C8B-B14F-4D97-AF65-F5344CB8AC3E}">
        <p14:creationId xmlns:p14="http://schemas.microsoft.com/office/powerpoint/2010/main" val="1485786477"/>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6" y="0"/>
            <a:ext cx="12172207" cy="6858000"/>
          </a:xfrm>
          <a:prstGeom prst="rect">
            <a:avLst/>
          </a:prstGeom>
        </p:spPr>
      </p:pic>
    </p:spTree>
    <p:extLst>
      <p:ext uri="{BB962C8B-B14F-4D97-AF65-F5344CB8AC3E}">
        <p14:creationId xmlns:p14="http://schemas.microsoft.com/office/powerpoint/2010/main" val="2785100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8663436" cy="5108294"/>
          </a:xfrm>
        </p:spPr>
        <p:txBody>
          <a:bodyPr anchor="ctr">
            <a:normAutofit/>
          </a:bodyPr>
          <a:lstStyle/>
          <a:p>
            <a:pPr algn="ctr"/>
            <a:r>
              <a:rPr lang="en-US" sz="8000" dirty="0"/>
              <a:t>What will your </a:t>
            </a:r>
            <a:br>
              <a:rPr lang="en-US" sz="8000" dirty="0"/>
            </a:br>
            <a:r>
              <a:rPr lang="en-US" sz="8000" dirty="0"/>
              <a:t>legacy be?</a:t>
            </a:r>
            <a:endParaRPr lang="en-US" sz="8000" b="1" dirty="0"/>
          </a:p>
        </p:txBody>
      </p:sp>
    </p:spTree>
    <p:extLst>
      <p:ext uri="{BB962C8B-B14F-4D97-AF65-F5344CB8AC3E}">
        <p14:creationId xmlns:p14="http://schemas.microsoft.com/office/powerpoint/2010/main" val="254881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t>	</a:t>
            </a:r>
          </a:p>
        </p:txBody>
      </p:sp>
      <p:sp>
        <p:nvSpPr>
          <p:cNvPr id="3" name="Rectangle 2"/>
          <p:cNvSpPr/>
          <p:nvPr/>
        </p:nvSpPr>
        <p:spPr>
          <a:xfrm>
            <a:off x="578840" y="293614"/>
            <a:ext cx="11062282" cy="5909310"/>
          </a:xfrm>
          <a:prstGeom prst="rect">
            <a:avLst/>
          </a:prstGeom>
        </p:spPr>
        <p:txBody>
          <a:bodyPr wrap="square">
            <a:spAutoFit/>
          </a:bodyPr>
          <a:lstStyle/>
          <a:p>
            <a:r>
              <a:rPr lang="en-US" sz="4200" dirty="0">
                <a:latin typeface="Garamond" panose="02020404030301010803" pitchFamily="18" charset="0"/>
                <a:ea typeface="SimSun" panose="02010600030101010101" pitchFamily="2" charset="-122"/>
                <a:cs typeface="Times New Roman" panose="02020603050405020304" pitchFamily="18" charset="0"/>
              </a:rPr>
              <a:t>16 “For we did not follow cleverly devised myths when we made known to you the power and coming of our Lord Jesus Christ, but we were eyewitnesses of his majesty. 17 For when he received honor and glory from God the Father, and the voice was borne to him by the Majestic Glory, “This is my beloved Son, with whom I am well pleased,” 18 we ourselves heard this very voice borne from heaven, for we were with him on the holy mountain. </a:t>
            </a:r>
          </a:p>
        </p:txBody>
      </p:sp>
    </p:spTree>
    <p:extLst>
      <p:ext uri="{BB962C8B-B14F-4D97-AF65-F5344CB8AC3E}">
        <p14:creationId xmlns:p14="http://schemas.microsoft.com/office/powerpoint/2010/main" val="229334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b="1" dirty="0">
                <a:solidFill>
                  <a:schemeClr val="tx1"/>
                </a:solidFill>
                <a:latin typeface="Garamond" panose="02020404030301010803" pitchFamily="18" charset="0"/>
              </a:rPr>
              <a:t>Growing in the Word</a:t>
            </a:r>
            <a:r>
              <a:rPr lang="en-US" sz="6000" b="1" dirty="0"/>
              <a:t>	</a:t>
            </a:r>
          </a:p>
        </p:txBody>
      </p:sp>
      <p:sp>
        <p:nvSpPr>
          <p:cNvPr id="2" name="Content Placeholder 1"/>
          <p:cNvSpPr>
            <a:spLocks noGrp="1"/>
          </p:cNvSpPr>
          <p:nvPr>
            <p:ph idx="1"/>
          </p:nvPr>
        </p:nvSpPr>
        <p:spPr/>
        <p:txBody>
          <a:bodyPr>
            <a:normAutofit/>
          </a:bodyPr>
          <a:lstStyle/>
          <a:p>
            <a:pPr marL="742950" indent="-742950">
              <a:buAutoNum type="arabicParenR"/>
            </a:pPr>
            <a:r>
              <a:rPr lang="en-US" sz="4000" dirty="0">
                <a:latin typeface="Garamond" panose="02020404030301010803" pitchFamily="18" charset="0"/>
              </a:rPr>
              <a:t>Grow in </a:t>
            </a:r>
            <a:r>
              <a:rPr lang="en-US" sz="4000" b="1" u="sng" dirty="0">
                <a:latin typeface="Garamond" panose="02020404030301010803" pitchFamily="18" charset="0"/>
              </a:rPr>
              <a:t>godliness.</a:t>
            </a:r>
          </a:p>
          <a:p>
            <a:pPr marL="742950" indent="-742950">
              <a:buAutoNum type="arabicParenR"/>
            </a:pPr>
            <a:r>
              <a:rPr lang="en-US" sz="4000" dirty="0">
                <a:latin typeface="Garamond" panose="02020404030301010803" pitchFamily="18" charset="0"/>
              </a:rPr>
              <a:t>The apostles’ </a:t>
            </a:r>
            <a:r>
              <a:rPr lang="en-US" sz="4000" b="1" u="sng" dirty="0">
                <a:latin typeface="Garamond" panose="02020404030301010803" pitchFamily="18" charset="0"/>
              </a:rPr>
              <a:t>teachings</a:t>
            </a:r>
            <a:r>
              <a:rPr lang="en-US" sz="4000" dirty="0">
                <a:latin typeface="Garamond" panose="02020404030301010803" pitchFamily="18" charset="0"/>
              </a:rPr>
              <a:t> are </a:t>
            </a:r>
            <a:r>
              <a:rPr lang="en-US" sz="4000" b="1" u="sng" dirty="0">
                <a:latin typeface="Garamond" panose="02020404030301010803" pitchFamily="18" charset="0"/>
              </a:rPr>
              <a:t>authoritative.</a:t>
            </a:r>
          </a:p>
          <a:p>
            <a:pPr marL="0" indent="0">
              <a:buNone/>
            </a:pPr>
            <a:endParaRPr lang="en-US" sz="4000" b="1" u="sng" dirty="0">
              <a:latin typeface="Garamond" panose="02020404030301010803" pitchFamily="18" charset="0"/>
            </a:endParaRPr>
          </a:p>
        </p:txBody>
      </p:sp>
    </p:spTree>
    <p:extLst>
      <p:ext uri="{BB962C8B-B14F-4D97-AF65-F5344CB8AC3E}">
        <p14:creationId xmlns:p14="http://schemas.microsoft.com/office/powerpoint/2010/main" val="1000367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t>	</a:t>
            </a:r>
          </a:p>
        </p:txBody>
      </p:sp>
      <p:sp>
        <p:nvSpPr>
          <p:cNvPr id="3" name="Rectangle 2"/>
          <p:cNvSpPr/>
          <p:nvPr/>
        </p:nvSpPr>
        <p:spPr>
          <a:xfrm>
            <a:off x="578840" y="293614"/>
            <a:ext cx="11062282" cy="7201972"/>
          </a:xfrm>
          <a:prstGeom prst="rect">
            <a:avLst/>
          </a:prstGeom>
        </p:spPr>
        <p:txBody>
          <a:bodyPr wrap="square">
            <a:spAutoFit/>
          </a:bodyPr>
          <a:lstStyle/>
          <a:p>
            <a:r>
              <a:rPr lang="en-US" sz="4200" dirty="0">
                <a:latin typeface="Garamond" panose="02020404030301010803" pitchFamily="18" charset="0"/>
                <a:ea typeface="SimSun" panose="02010600030101010101" pitchFamily="2" charset="-122"/>
                <a:cs typeface="Times New Roman" panose="02020603050405020304" pitchFamily="18" charset="0"/>
              </a:rPr>
              <a:t>19 And we have the prophetic word more fully confirmed, to which you will do well to pay attention as to a lamp shining in a dark place, until the day dawns and the morning star rises in your hearts, 20 knowing this first of all, that no prophecy of Scripture comes from someone’s own interpretation. 21 For no prophecy was ever produced by the will of man, but men spoke from God as they were carried along by the Holy Spirit.” </a:t>
            </a:r>
          </a:p>
          <a:p>
            <a:r>
              <a:rPr lang="en-US" sz="4200" dirty="0">
                <a:latin typeface="Garamond" panose="02020404030301010803" pitchFamily="18" charset="0"/>
                <a:ea typeface="SimSun" panose="02010600030101010101" pitchFamily="2" charset="-122"/>
                <a:cs typeface="Times New Roman" panose="02020603050405020304" pitchFamily="18" charset="0"/>
              </a:rPr>
              <a:t>- 2 Peter 1:12-21 (ESV)</a:t>
            </a:r>
          </a:p>
          <a:p>
            <a:endParaRPr lang="en-US" sz="4200" dirty="0">
              <a:latin typeface="Garamond" panose="02020404030301010803"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9567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b="1" dirty="0">
                <a:solidFill>
                  <a:schemeClr val="tx1"/>
                </a:solidFill>
                <a:latin typeface="Garamond" panose="02020404030301010803" pitchFamily="18" charset="0"/>
              </a:rPr>
              <a:t>Growing in the Word</a:t>
            </a:r>
            <a:r>
              <a:rPr lang="en-US" sz="6000" b="1" dirty="0"/>
              <a:t>	</a:t>
            </a:r>
          </a:p>
        </p:txBody>
      </p:sp>
      <p:sp>
        <p:nvSpPr>
          <p:cNvPr id="2" name="Content Placeholder 1"/>
          <p:cNvSpPr>
            <a:spLocks noGrp="1"/>
          </p:cNvSpPr>
          <p:nvPr>
            <p:ph idx="1"/>
          </p:nvPr>
        </p:nvSpPr>
        <p:spPr/>
        <p:txBody>
          <a:bodyPr>
            <a:normAutofit/>
          </a:bodyPr>
          <a:lstStyle/>
          <a:p>
            <a:pPr marL="742950" indent="-742950">
              <a:buAutoNum type="arabicParenR"/>
            </a:pPr>
            <a:r>
              <a:rPr lang="en-US" sz="4000" dirty="0">
                <a:latin typeface="Garamond" panose="02020404030301010803" pitchFamily="18" charset="0"/>
              </a:rPr>
              <a:t>Grow in </a:t>
            </a:r>
            <a:r>
              <a:rPr lang="en-US" sz="4000" b="1" u="sng" dirty="0">
                <a:latin typeface="Garamond" panose="02020404030301010803" pitchFamily="18" charset="0"/>
              </a:rPr>
              <a:t>godliness.</a:t>
            </a:r>
          </a:p>
          <a:p>
            <a:pPr marL="742950" indent="-742950">
              <a:buAutoNum type="arabicParenR"/>
            </a:pPr>
            <a:r>
              <a:rPr lang="en-US" sz="4000" dirty="0">
                <a:latin typeface="Garamond" panose="02020404030301010803" pitchFamily="18" charset="0"/>
              </a:rPr>
              <a:t>The apostles’ </a:t>
            </a:r>
            <a:r>
              <a:rPr lang="en-US" sz="4000" b="1" u="sng" dirty="0">
                <a:latin typeface="Garamond" panose="02020404030301010803" pitchFamily="18" charset="0"/>
              </a:rPr>
              <a:t>teachings</a:t>
            </a:r>
            <a:r>
              <a:rPr lang="en-US" sz="4000" dirty="0">
                <a:latin typeface="Garamond" panose="02020404030301010803" pitchFamily="18" charset="0"/>
              </a:rPr>
              <a:t> are </a:t>
            </a:r>
            <a:r>
              <a:rPr lang="en-US" sz="4000" b="1" u="sng" dirty="0">
                <a:latin typeface="Garamond" panose="02020404030301010803" pitchFamily="18" charset="0"/>
              </a:rPr>
              <a:t>authoritative.</a:t>
            </a:r>
          </a:p>
          <a:p>
            <a:pPr marL="742950" indent="-742950">
              <a:buAutoNum type="arabicParenR"/>
            </a:pPr>
            <a:r>
              <a:rPr lang="en-US" sz="4000" dirty="0">
                <a:latin typeface="Garamond" panose="02020404030301010803" pitchFamily="18" charset="0"/>
              </a:rPr>
              <a:t>The </a:t>
            </a:r>
            <a:r>
              <a:rPr lang="en-US" sz="4000" b="1" u="sng" dirty="0">
                <a:latin typeface="Garamond" panose="02020404030301010803" pitchFamily="18" charset="0"/>
              </a:rPr>
              <a:t>scriptures</a:t>
            </a:r>
            <a:r>
              <a:rPr lang="en-US" sz="4000" dirty="0">
                <a:latin typeface="Garamond" panose="02020404030301010803" pitchFamily="18" charset="0"/>
              </a:rPr>
              <a:t> are </a:t>
            </a:r>
            <a:r>
              <a:rPr lang="en-US" sz="4000" b="1" u="sng" dirty="0">
                <a:latin typeface="Garamond" panose="02020404030301010803" pitchFamily="18" charset="0"/>
              </a:rPr>
              <a:t>authoritative.</a:t>
            </a:r>
            <a:r>
              <a:rPr lang="en-US" sz="4000" dirty="0">
                <a:latin typeface="Garamond" panose="02020404030301010803" pitchFamily="18" charset="0"/>
              </a:rPr>
              <a:t> </a:t>
            </a:r>
          </a:p>
          <a:p>
            <a:pPr marL="0" indent="0">
              <a:buNone/>
            </a:pPr>
            <a:endParaRPr lang="en-US" sz="4000" b="1" u="sng" dirty="0">
              <a:latin typeface="Garamond" panose="02020404030301010803" pitchFamily="18" charset="0"/>
            </a:endParaRPr>
          </a:p>
        </p:txBody>
      </p:sp>
    </p:spTree>
    <p:extLst>
      <p:ext uri="{BB962C8B-B14F-4D97-AF65-F5344CB8AC3E}">
        <p14:creationId xmlns:p14="http://schemas.microsoft.com/office/powerpoint/2010/main" val="3939689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621" y="366531"/>
            <a:ext cx="9560687" cy="5906947"/>
          </a:xfrm>
        </p:spPr>
        <p:txBody>
          <a:bodyPr anchor="ctr">
            <a:noAutofit/>
          </a:bodyPr>
          <a:lstStyle/>
          <a:p>
            <a:pPr algn="ctr"/>
            <a:r>
              <a:rPr lang="en-US" sz="15000" b="1" baseline="30000" dirty="0"/>
              <a:t>Be a Berean.</a:t>
            </a:r>
            <a:endParaRPr lang="en-US" sz="15000" b="1" dirty="0"/>
          </a:p>
        </p:txBody>
      </p:sp>
    </p:spTree>
    <p:extLst>
      <p:ext uri="{BB962C8B-B14F-4D97-AF65-F5344CB8AC3E}">
        <p14:creationId xmlns:p14="http://schemas.microsoft.com/office/powerpoint/2010/main" val="385277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5" y="1801792"/>
            <a:ext cx="8596668" cy="3403600"/>
          </a:xfrm>
        </p:spPr>
        <p:txBody>
          <a:bodyPr>
            <a:normAutofit/>
          </a:bodyPr>
          <a:lstStyle/>
          <a:p>
            <a:pPr algn="ctr"/>
            <a:r>
              <a:rPr lang="en-US" sz="6500" b="1" dirty="0"/>
              <a:t>Growing in the Word</a:t>
            </a:r>
            <a:br>
              <a:rPr lang="en-US" sz="6500" b="1" dirty="0"/>
            </a:br>
            <a:r>
              <a:rPr lang="en-US" sz="6500" b="1" dirty="0"/>
              <a:t>2 Peter 1:12-21</a:t>
            </a:r>
            <a:endParaRPr lang="en-US" b="1" dirty="0"/>
          </a:p>
        </p:txBody>
      </p:sp>
    </p:spTree>
    <p:extLst>
      <p:ext uri="{BB962C8B-B14F-4D97-AF65-F5344CB8AC3E}">
        <p14:creationId xmlns:p14="http://schemas.microsoft.com/office/powerpoint/2010/main" val="109527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t>	</a:t>
            </a:r>
          </a:p>
        </p:txBody>
      </p:sp>
      <p:sp>
        <p:nvSpPr>
          <p:cNvPr id="3" name="Rectangle 2"/>
          <p:cNvSpPr/>
          <p:nvPr/>
        </p:nvSpPr>
        <p:spPr>
          <a:xfrm>
            <a:off x="578840" y="293614"/>
            <a:ext cx="11062282" cy="5909310"/>
          </a:xfrm>
          <a:prstGeom prst="rect">
            <a:avLst/>
          </a:prstGeom>
        </p:spPr>
        <p:txBody>
          <a:bodyPr wrap="square">
            <a:spAutoFit/>
          </a:bodyPr>
          <a:lstStyle/>
          <a:p>
            <a:r>
              <a:rPr lang="en-US" sz="4200" dirty="0">
                <a:latin typeface="Garamond" panose="02020404030301010803" pitchFamily="18" charset="0"/>
                <a:ea typeface="SimSun" panose="02010600030101010101" pitchFamily="2" charset="-122"/>
                <a:cs typeface="Times New Roman" panose="02020603050405020304" pitchFamily="18" charset="0"/>
              </a:rPr>
              <a:t>12 “Therefore I intend always to remind you of these qualities, though you know them and are established in the truth that you have. 13 I think it right, as long as I am in this body, to stir you up by way of reminder, 14 since I know that the putting off of my body will be soon, as our Lord Jesus Christ made clear to me. 15 And I will make every effort so that after my departure you may be able at any time to recall these things.”</a:t>
            </a:r>
          </a:p>
        </p:txBody>
      </p:sp>
    </p:spTree>
    <p:extLst>
      <p:ext uri="{BB962C8B-B14F-4D97-AF65-F5344CB8AC3E}">
        <p14:creationId xmlns:p14="http://schemas.microsoft.com/office/powerpoint/2010/main" val="96894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t>	</a:t>
            </a:r>
          </a:p>
        </p:txBody>
      </p:sp>
      <p:sp>
        <p:nvSpPr>
          <p:cNvPr id="3" name="Rectangle 2"/>
          <p:cNvSpPr/>
          <p:nvPr/>
        </p:nvSpPr>
        <p:spPr>
          <a:xfrm>
            <a:off x="578840" y="293614"/>
            <a:ext cx="11062282" cy="5909310"/>
          </a:xfrm>
          <a:prstGeom prst="rect">
            <a:avLst/>
          </a:prstGeom>
        </p:spPr>
        <p:txBody>
          <a:bodyPr wrap="square">
            <a:spAutoFit/>
          </a:bodyPr>
          <a:lstStyle/>
          <a:p>
            <a:r>
              <a:rPr lang="en-US" sz="4200" dirty="0">
                <a:latin typeface="Garamond" panose="02020404030301010803" pitchFamily="18" charset="0"/>
                <a:ea typeface="SimSun" panose="02010600030101010101" pitchFamily="2" charset="-122"/>
                <a:cs typeface="Times New Roman" panose="02020603050405020304" pitchFamily="18" charset="0"/>
              </a:rPr>
              <a:t>16 “For we did not follow cleverly devised myths when we made known to you the power and coming of our Lord Jesus Christ, but we were eyewitnesses of his majesty. 17 For when he received honor and glory from God the Father, and the voice was borne to him by the Majestic Glory, “This is my beloved Son, with whom I am well pleased,” 18 we ourselves heard this very voice borne from heaven, for we were with him on the holy mountain. </a:t>
            </a:r>
          </a:p>
        </p:txBody>
      </p:sp>
    </p:spTree>
    <p:extLst>
      <p:ext uri="{BB962C8B-B14F-4D97-AF65-F5344CB8AC3E}">
        <p14:creationId xmlns:p14="http://schemas.microsoft.com/office/powerpoint/2010/main" val="2416001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t>	</a:t>
            </a:r>
          </a:p>
        </p:txBody>
      </p:sp>
      <p:sp>
        <p:nvSpPr>
          <p:cNvPr id="3" name="Rectangle 2"/>
          <p:cNvSpPr/>
          <p:nvPr/>
        </p:nvSpPr>
        <p:spPr>
          <a:xfrm>
            <a:off x="578840" y="293614"/>
            <a:ext cx="11062282" cy="7201972"/>
          </a:xfrm>
          <a:prstGeom prst="rect">
            <a:avLst/>
          </a:prstGeom>
        </p:spPr>
        <p:txBody>
          <a:bodyPr wrap="square">
            <a:spAutoFit/>
          </a:bodyPr>
          <a:lstStyle/>
          <a:p>
            <a:r>
              <a:rPr lang="en-US" sz="4200" dirty="0">
                <a:latin typeface="Garamond" panose="02020404030301010803" pitchFamily="18" charset="0"/>
                <a:ea typeface="SimSun" panose="02010600030101010101" pitchFamily="2" charset="-122"/>
                <a:cs typeface="Times New Roman" panose="02020603050405020304" pitchFamily="18" charset="0"/>
              </a:rPr>
              <a:t>19 And we have the prophetic word more fully confirmed, to which you will do well to pay attention as to a lamp shining in a dark place, until the day dawns and the morning star rises in your hearts, 20 knowing this first of all, that no prophecy of Scripture comes from someone’s own interpretation. 21 For no prophecy was ever produced by the will of man, but men spoke from God as they were carried along by the Holy Spirit.” </a:t>
            </a:r>
          </a:p>
          <a:p>
            <a:r>
              <a:rPr lang="en-US" sz="4200" dirty="0">
                <a:latin typeface="Garamond" panose="02020404030301010803" pitchFamily="18" charset="0"/>
                <a:ea typeface="SimSun" panose="02010600030101010101" pitchFamily="2" charset="-122"/>
                <a:cs typeface="Times New Roman" panose="02020603050405020304" pitchFamily="18" charset="0"/>
              </a:rPr>
              <a:t>- 2 Peter 1:12-21 (ESV)</a:t>
            </a:r>
          </a:p>
          <a:p>
            <a:endParaRPr lang="en-US" sz="4200" dirty="0">
              <a:latin typeface="Garamond" panose="02020404030301010803"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766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8840" y="293614"/>
            <a:ext cx="11062282" cy="2800767"/>
          </a:xfrm>
          <a:prstGeom prst="rect">
            <a:avLst/>
          </a:prstGeom>
        </p:spPr>
        <p:txBody>
          <a:bodyPr wrap="square">
            <a:spAutoFit/>
          </a:bodyPr>
          <a:lstStyle/>
          <a:p>
            <a:endParaRPr lang="en-US" sz="4400" dirty="0">
              <a:latin typeface="Garamond" panose="02020404030301010803" pitchFamily="18" charset="0"/>
              <a:ea typeface="SimSun" panose="02010600030101010101" pitchFamily="2" charset="-122"/>
              <a:cs typeface="Times New Roman" panose="02020603050405020304" pitchFamily="18" charset="0"/>
            </a:endParaRPr>
          </a:p>
          <a:p>
            <a:endParaRPr lang="en-US" sz="4400" dirty="0">
              <a:latin typeface="Garamond" panose="02020404030301010803" pitchFamily="18" charset="0"/>
              <a:ea typeface="SimSun" panose="02010600030101010101" pitchFamily="2" charset="-122"/>
              <a:cs typeface="Times New Roman" panose="02020603050405020304" pitchFamily="18" charset="0"/>
            </a:endParaRPr>
          </a:p>
          <a:p>
            <a:endParaRPr lang="en-US" sz="4400" dirty="0">
              <a:latin typeface="Garamond" panose="02020404030301010803" pitchFamily="18" charset="0"/>
              <a:ea typeface="SimSun" panose="02010600030101010101" pitchFamily="2" charset="-122"/>
              <a:cs typeface="Times New Roman" panose="02020603050405020304" pitchFamily="18" charset="0"/>
            </a:endParaRPr>
          </a:p>
          <a:p>
            <a:endParaRPr lang="en-US" sz="4400" dirty="0">
              <a:latin typeface="Garamond" panose="02020404030301010803" pitchFamily="18" charset="0"/>
              <a:ea typeface="SimSun" panose="02010600030101010101" pitchFamily="2" charset="-122"/>
              <a:cs typeface="Times New Roman" panose="02020603050405020304" pitchFamily="18" charset="0"/>
            </a:endParaRPr>
          </a:p>
        </p:txBody>
      </p:sp>
      <p:pic>
        <p:nvPicPr>
          <p:cNvPr id="10" name="Content Placeholder 9">
            <a:extLst>
              <a:ext uri="{FF2B5EF4-FFF2-40B4-BE49-F238E27FC236}">
                <a16:creationId xmlns:a16="http://schemas.microsoft.com/office/drawing/2014/main" id="{83E6567F-F2EA-144B-BE3E-C2895B70AE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3940" y="168311"/>
            <a:ext cx="4352081" cy="6538947"/>
          </a:xfrm>
        </p:spPr>
      </p:pic>
    </p:spTree>
    <p:extLst>
      <p:ext uri="{BB962C8B-B14F-4D97-AF65-F5344CB8AC3E}">
        <p14:creationId xmlns:p14="http://schemas.microsoft.com/office/powerpoint/2010/main" val="356271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t>	</a:t>
            </a:r>
          </a:p>
        </p:txBody>
      </p:sp>
      <p:sp>
        <p:nvSpPr>
          <p:cNvPr id="3" name="Rectangle 2"/>
          <p:cNvSpPr/>
          <p:nvPr/>
        </p:nvSpPr>
        <p:spPr>
          <a:xfrm>
            <a:off x="578840" y="293614"/>
            <a:ext cx="11062282" cy="6186309"/>
          </a:xfrm>
          <a:prstGeom prst="rect">
            <a:avLst/>
          </a:prstGeom>
        </p:spPr>
        <p:txBody>
          <a:bodyPr wrap="square">
            <a:spAutoFit/>
          </a:bodyPr>
          <a:lstStyle/>
          <a:p>
            <a:r>
              <a:rPr lang="en-US" sz="4400" dirty="0">
                <a:latin typeface="Garamond" panose="02020404030301010803" pitchFamily="18" charset="0"/>
                <a:ea typeface="SimSun" panose="02010600030101010101" pitchFamily="2" charset="-122"/>
                <a:cs typeface="Times New Roman" panose="02020603050405020304" pitchFamily="18" charset="0"/>
              </a:rPr>
              <a:t>12 “Therefore I intend always to remind you of these qualities, though you know them and are established in the truth that you have. 13 I think it right, as long as I am in this body, to stir you up by way of reminder, 14 since I know that the putting off of my body will be soon, as our Lord Jesus Christ made clear to me. 15 And I will make every effort so that after my departure you may be able at any time to recall these things.”</a:t>
            </a:r>
          </a:p>
        </p:txBody>
      </p:sp>
    </p:spTree>
    <p:extLst>
      <p:ext uri="{BB962C8B-B14F-4D97-AF65-F5344CB8AC3E}">
        <p14:creationId xmlns:p14="http://schemas.microsoft.com/office/powerpoint/2010/main" val="349763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2181" y="1199850"/>
            <a:ext cx="10515600" cy="5004180"/>
          </a:xfrm>
        </p:spPr>
        <p:txBody>
          <a:bodyPr>
            <a:normAutofit/>
          </a:bodyPr>
          <a:lstStyle/>
          <a:p>
            <a:pPr algn="ctr"/>
            <a:r>
              <a:rPr lang="en-US" sz="4800" b="1" dirty="0">
                <a:solidFill>
                  <a:schemeClr val="tx1"/>
                </a:solidFill>
                <a:latin typeface="Garamond" panose="02020404030301010803" pitchFamily="18" charset="0"/>
              </a:rPr>
              <a:t>Peter’s Purpose in 2 Peter:</a:t>
            </a:r>
            <a:br>
              <a:rPr lang="en-US" sz="4800" b="1" dirty="0">
                <a:solidFill>
                  <a:schemeClr val="tx1"/>
                </a:solidFill>
                <a:latin typeface="Garamond" panose="02020404030301010803" pitchFamily="18" charset="0"/>
              </a:rPr>
            </a:br>
            <a:r>
              <a:rPr lang="en-US" sz="4800" b="1" dirty="0">
                <a:solidFill>
                  <a:schemeClr val="tx1"/>
                </a:solidFill>
                <a:latin typeface="Garamond" panose="02020404030301010803" pitchFamily="18" charset="0"/>
              </a:rPr>
              <a:t>To remind us of these qualities</a:t>
            </a:r>
            <a:br>
              <a:rPr lang="en-US" sz="4800" b="1" dirty="0">
                <a:solidFill>
                  <a:schemeClr val="tx1"/>
                </a:solidFill>
                <a:latin typeface="Garamond" panose="02020404030301010803" pitchFamily="18" charset="0"/>
              </a:rPr>
            </a:br>
            <a:br>
              <a:rPr lang="en-US" sz="4800" b="1" dirty="0">
                <a:solidFill>
                  <a:schemeClr val="tx1"/>
                </a:solidFill>
                <a:latin typeface="Garamond" panose="02020404030301010803" pitchFamily="18" charset="0"/>
              </a:rPr>
            </a:br>
            <a:r>
              <a:rPr lang="en-US" sz="4800" dirty="0">
                <a:solidFill>
                  <a:schemeClr val="tx1"/>
                </a:solidFill>
                <a:latin typeface="Garamond" panose="02020404030301010803" pitchFamily="18" charset="0"/>
              </a:rPr>
              <a:t>Faith, Virtue, Knowledge, Self-control, Steadfastness, Godliness, Brotherly Affection, and Love</a:t>
            </a:r>
          </a:p>
        </p:txBody>
      </p:sp>
      <p:sp>
        <p:nvSpPr>
          <p:cNvPr id="3" name="Rectangle 2"/>
          <p:cNvSpPr/>
          <p:nvPr/>
        </p:nvSpPr>
        <p:spPr>
          <a:xfrm>
            <a:off x="578840" y="293614"/>
            <a:ext cx="11062282" cy="2800767"/>
          </a:xfrm>
          <a:prstGeom prst="rect">
            <a:avLst/>
          </a:prstGeom>
        </p:spPr>
        <p:txBody>
          <a:bodyPr wrap="square">
            <a:spAutoFit/>
          </a:bodyPr>
          <a:lstStyle/>
          <a:p>
            <a:endParaRPr lang="en-US" sz="4400" dirty="0">
              <a:latin typeface="Garamond" panose="02020404030301010803" pitchFamily="18" charset="0"/>
              <a:ea typeface="SimSun" panose="02010600030101010101" pitchFamily="2" charset="-122"/>
              <a:cs typeface="Times New Roman" panose="02020603050405020304" pitchFamily="18" charset="0"/>
            </a:endParaRPr>
          </a:p>
          <a:p>
            <a:endParaRPr lang="en-US" sz="4400" dirty="0">
              <a:latin typeface="Garamond" panose="02020404030301010803" pitchFamily="18" charset="0"/>
              <a:ea typeface="SimSun" panose="02010600030101010101" pitchFamily="2" charset="-122"/>
              <a:cs typeface="Times New Roman" panose="02020603050405020304" pitchFamily="18" charset="0"/>
            </a:endParaRPr>
          </a:p>
          <a:p>
            <a:endParaRPr lang="en-US" sz="4400" dirty="0">
              <a:latin typeface="Garamond" panose="02020404030301010803" pitchFamily="18" charset="0"/>
              <a:ea typeface="SimSun" panose="02010600030101010101" pitchFamily="2" charset="-122"/>
              <a:cs typeface="Times New Roman" panose="02020603050405020304" pitchFamily="18" charset="0"/>
            </a:endParaRPr>
          </a:p>
          <a:p>
            <a:endParaRPr lang="en-US" sz="4400" dirty="0">
              <a:latin typeface="Garamond" panose="02020404030301010803"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20561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b="1" dirty="0">
                <a:solidFill>
                  <a:schemeClr val="tx1"/>
                </a:solidFill>
                <a:latin typeface="Garamond" panose="02020404030301010803" pitchFamily="18" charset="0"/>
              </a:rPr>
              <a:t>Growing in the Word</a:t>
            </a:r>
            <a:r>
              <a:rPr lang="en-US" sz="6000" b="1" dirty="0"/>
              <a:t>	</a:t>
            </a:r>
          </a:p>
        </p:txBody>
      </p:sp>
      <p:sp>
        <p:nvSpPr>
          <p:cNvPr id="2" name="Content Placeholder 1"/>
          <p:cNvSpPr>
            <a:spLocks noGrp="1"/>
          </p:cNvSpPr>
          <p:nvPr>
            <p:ph idx="1"/>
          </p:nvPr>
        </p:nvSpPr>
        <p:spPr/>
        <p:txBody>
          <a:bodyPr>
            <a:normAutofit/>
          </a:bodyPr>
          <a:lstStyle/>
          <a:p>
            <a:pPr marL="742950" indent="-742950">
              <a:buAutoNum type="arabicParenR"/>
            </a:pPr>
            <a:r>
              <a:rPr lang="en-US" sz="4000" dirty="0">
                <a:latin typeface="Garamond" panose="02020404030301010803" pitchFamily="18" charset="0"/>
              </a:rPr>
              <a:t>Grow in </a:t>
            </a:r>
            <a:r>
              <a:rPr lang="en-US" sz="4000" b="1" u="sng" dirty="0">
                <a:latin typeface="Garamond" panose="02020404030301010803" pitchFamily="18" charset="0"/>
              </a:rPr>
              <a:t>godliness.</a:t>
            </a:r>
          </a:p>
        </p:txBody>
      </p:sp>
    </p:spTree>
    <p:extLst>
      <p:ext uri="{BB962C8B-B14F-4D97-AF65-F5344CB8AC3E}">
        <p14:creationId xmlns:p14="http://schemas.microsoft.com/office/powerpoint/2010/main" val="30283634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34717</TotalTime>
  <Words>684</Words>
  <Application>Microsoft Macintosh PowerPoint</Application>
  <PresentationFormat>Widescreen</PresentationFormat>
  <Paragraphs>31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SimSun</vt:lpstr>
      <vt:lpstr>Arial</vt:lpstr>
      <vt:lpstr>Garamond</vt:lpstr>
      <vt:lpstr>Times New Roman</vt:lpstr>
      <vt:lpstr>Trebuchet MS</vt:lpstr>
      <vt:lpstr>Wingdings 3</vt:lpstr>
      <vt:lpstr>Facet</vt:lpstr>
      <vt:lpstr>PowerPoint Presentation</vt:lpstr>
      <vt:lpstr>Growing in the Word 2 Peter 1:12-21</vt:lpstr>
      <vt:lpstr> </vt:lpstr>
      <vt:lpstr> </vt:lpstr>
      <vt:lpstr> </vt:lpstr>
      <vt:lpstr>PowerPoint Presentation</vt:lpstr>
      <vt:lpstr> </vt:lpstr>
      <vt:lpstr>Peter’s Purpose in 2 Peter: To remind us of these qualities  Faith, Virtue, Knowledge, Self-control, Steadfastness, Godliness, Brotherly Affection, and Love</vt:lpstr>
      <vt:lpstr>Growing in the Word </vt:lpstr>
      <vt:lpstr>What will your  legacy be?</vt:lpstr>
      <vt:lpstr> </vt:lpstr>
      <vt:lpstr>Growing in the Word </vt:lpstr>
      <vt:lpstr> </vt:lpstr>
      <vt:lpstr>Growing in the Word </vt:lpstr>
      <vt:lpstr>Be a Berean.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 Romig</dc:creator>
  <cp:lastModifiedBy>Paul Nichols</cp:lastModifiedBy>
  <cp:revision>63</cp:revision>
  <dcterms:created xsi:type="dcterms:W3CDTF">2023-10-04T17:41:47Z</dcterms:created>
  <dcterms:modified xsi:type="dcterms:W3CDTF">2023-11-02T18:03:32Z</dcterms:modified>
</cp:coreProperties>
</file>